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9" r:id="rId3"/>
    <p:sldId id="270" r:id="rId4"/>
    <p:sldId id="259" r:id="rId5"/>
    <p:sldId id="258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474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31A-3C03-40DC-964E-14948D977B3E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ABFE-93AD-40E1-AD5E-7629BC41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9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31A-3C03-40DC-964E-14948D977B3E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ABFE-93AD-40E1-AD5E-7629BC41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0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31A-3C03-40DC-964E-14948D977B3E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ABFE-93AD-40E1-AD5E-7629BC41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1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31A-3C03-40DC-964E-14948D977B3E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ABFE-93AD-40E1-AD5E-7629BC41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5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31A-3C03-40DC-964E-14948D977B3E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ABFE-93AD-40E1-AD5E-7629BC41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7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31A-3C03-40DC-964E-14948D977B3E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ABFE-93AD-40E1-AD5E-7629BC41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2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31A-3C03-40DC-964E-14948D977B3E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ABFE-93AD-40E1-AD5E-7629BC41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31A-3C03-40DC-964E-14948D977B3E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ABFE-93AD-40E1-AD5E-7629BC41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31A-3C03-40DC-964E-14948D977B3E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ABFE-93AD-40E1-AD5E-7629BC41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0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31A-3C03-40DC-964E-14948D977B3E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ABFE-93AD-40E1-AD5E-7629BC41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5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31A-3C03-40DC-964E-14948D977B3E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ABFE-93AD-40E1-AD5E-7629BC41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7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AF31A-3C03-40DC-964E-14948D977B3E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EABFE-93AD-40E1-AD5E-7629BC41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9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Жазира\Downloads\sgf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66"/>
            <a:ext cx="9144000" cy="686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8206680" cy="1470025"/>
          </a:xfrm>
        </p:spPr>
        <p:txBody>
          <a:bodyPr>
            <a:normAutofit fontScale="90000"/>
          </a:bodyPr>
          <a:lstStyle/>
          <a:p>
            <a:r>
              <a:rPr lang="kk-KZ" sz="3100" b="1" dirty="0" smtClean="0">
                <a:latin typeface="Times New Roman" pitchFamily="18" charset="0"/>
                <a:cs typeface="Times New Roman" pitchFamily="18" charset="0"/>
              </a:rPr>
              <a:t>Пән: </a:t>
            </a: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Бастауыш білім берудегі метапәндік тәсілдеме</a:t>
            </a:r>
            <a:br>
              <a:rPr lang="kk-KZ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Дәріс тақырыбы: </a:t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i="1" dirty="0" smtClean="0">
                <a:latin typeface="Times New Roman" pitchFamily="18" charset="0"/>
                <a:cs typeface="Times New Roman" pitchFamily="18" charset="0"/>
              </a:rPr>
              <a:t>Метапәндік нәтижелерді құрастыру және бағалау технологиясы</a:t>
            </a:r>
            <a:endParaRPr lang="tr-TR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739" y="443711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Аға оқытушы,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PhD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Ж.А.Жұмабаева</a:t>
            </a:r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39" y="360071"/>
            <a:ext cx="2356339" cy="97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87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нәтижелер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парағы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725391"/>
              </p:ext>
            </p:extLst>
          </p:nvPr>
        </p:nvGraphicFramePr>
        <p:xfrm>
          <a:off x="503548" y="1295400"/>
          <a:ext cx="8136903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631249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Метапәндік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нәтижелер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40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Реттеуші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ӘОӘ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Танымдық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ӘОӘ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Коммуникативті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ӘОӘ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13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1.Мұғалімнің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басшылығымен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орнын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ұйымдастырыңыз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2.Мұғалімнің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көмегімен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сабақтағы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іс-әрекеттің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мақсатын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анықтау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тұжырымдау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Оқулық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материалымен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негізінде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болжамыңызды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нұсқаңызды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айтуды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үйреніңіз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4.Мұғалім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ұсынған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жоспар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істеуге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үйреніңіз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5.Өз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жұмысын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берілген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эталонмен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салыстыру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түрінде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бақылауды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жүзеге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асыру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2B2B2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1.Оқулықта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бағдарлау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бұрылыста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мазмұндамада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шартты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белгілерде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2B2B2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Оқулықтың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анықтамалық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материалдарын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мұғалімнің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басшылығымен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пайдалана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отырып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тапсырмаларын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орындау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үшін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қажетті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ақпаратты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іздеуді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жүзеге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асыру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2B2B2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Ақпаратты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формадан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екіншісіне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түрлендіру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шағын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мәтіндерді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егжей-тегжейлі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қайталау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2B2B2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Заттарды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заттарды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салыстыру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жалпы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айырмашылықты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табу.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2B2B2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Берілген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критерийлер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маңызды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белгілерге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негізделген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заттарды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объектілерді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топтау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жіктеу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2B2B2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1. Соблюдать простейшие нормы речевого этикета: здороваться, прощаться, благодарить.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2B2B2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2. Вступать в  диалог (отвечать на вопросы, задавать вопросы, уточнять непонятное).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2B2B2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3. Сотрудничать с товарищами при выполнении заданий в паре: устанавливать и соблюдать очерёдность действий, корректно сообщать товарищу об ошибках.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2B2B2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4.Участвовать в коллективном обсуждении учебной проблемы.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2B2B2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5. Оформлять свои мысли в устной и письменной форме (на уровне предложения или небольшого текста);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3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ru-RU" altLang="ru-RU" sz="2400" b="1" dirty="0" err="1">
                <a:solidFill>
                  <a:srgbClr val="002060"/>
                </a:solidFill>
              </a:rPr>
              <a:t>Метапәндік</a:t>
            </a: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ru-RU" altLang="ru-RU" sz="2400" b="1" dirty="0" err="1">
                <a:solidFill>
                  <a:srgbClr val="002060"/>
                </a:solidFill>
              </a:rPr>
              <a:t>нәтижелер</a:t>
            </a: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ru-RU" altLang="ru-RU" sz="2400" b="1" dirty="0" err="1">
                <a:solidFill>
                  <a:srgbClr val="002060"/>
                </a:solidFill>
              </a:rPr>
              <a:t>бойынша</a:t>
            </a: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ru-RU" altLang="ru-RU" sz="2400" b="1" dirty="0" err="1">
                <a:solidFill>
                  <a:srgbClr val="002060"/>
                </a:solidFill>
              </a:rPr>
              <a:t>бағалау</a:t>
            </a: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ru-RU" altLang="ru-RU" sz="2400" b="1" dirty="0" err="1">
                <a:solidFill>
                  <a:srgbClr val="002060"/>
                </a:solidFill>
              </a:rPr>
              <a:t>парағы</a:t>
            </a:r>
            <a:r>
              <a:rPr lang="ru-RU" altLang="ru-RU" sz="2400" b="1" dirty="0">
                <a:solidFill>
                  <a:srgbClr val="002060"/>
                </a:solidFill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</a:rPr>
            </a:br>
            <a:r>
              <a:rPr lang="ru-RU" altLang="ru-RU" sz="2400" b="1" dirty="0">
                <a:solidFill>
                  <a:srgbClr val="002060"/>
                </a:solidFill>
              </a:rPr>
              <a:t>(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2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сынып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)</a:t>
            </a:r>
            <a:endParaRPr lang="ru-RU" sz="3200" cap="none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358117"/>
              </p:ext>
            </p:extLst>
          </p:nvPr>
        </p:nvGraphicFramePr>
        <p:xfrm>
          <a:off x="467544" y="1219200"/>
          <a:ext cx="799288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4537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Реттеуші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ӘОӘ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Танымдық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ӘОӘ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Коммуникативті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ӘОӘ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/>
                </a:tc>
              </a:tr>
              <a:tr h="9153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орныңызды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өзіңіз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ұйымдастырыңыз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мектептен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жұмыстарды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ұйымдастыру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режимін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сақтау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Мұғалімнің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көмегімен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іс-әрекетінің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мақсатын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анықтау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Мұғалімнің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жетекшілігімен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сабақта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сыныптан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жұмыстарда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өмірлік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жағдаяттарда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тапсырмаларды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жоспарын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анықтау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Тапсырмаларды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кезінде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стандартты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әрекеттерін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сипаттайтын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мұғалімнің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нұсқаулары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алгоритмдерін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орындаңыз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Жұмысты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өзін-өзі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өзара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тексеруді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жүзеге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Тапсырманы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дұрыс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Тапсырмаңызды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орындауды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келесі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параметрлер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бағалаңыз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оңай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қиын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ба, оны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орындаудың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қиындығы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қандай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Оқулыққа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бағдарлану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белгілеу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жүйесі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мәтін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құрылымы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тақырыптар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сөздік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мазмұн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тапсырмаларын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үшін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қажетті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ақпаратты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анықтамалықтардан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сөздіктерден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оқулықтардағы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кестелерден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бетінше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іздестіру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Оқулықтарда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берілген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суреттерден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диаграммалардан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кестелерден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тіректерін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табыңыз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Оқығаныңызды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немесе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тыңдағаныңызды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егжей-тегжейлі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қысқаша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қайталаңыз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қарапайым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жоспар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құрыңыз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Шығарма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атауының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мағынасын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мазмұнымен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байланысын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түсіндіріңіз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Заттар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заттарды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бірнеше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белгілер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салыстыру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топтастыру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заңдылықтарды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табу,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оларды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белгіленген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ереже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бетінше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жалғастыру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Бақылау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бетінше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қарапайым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қорытындылар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жасау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Күнделікті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өмірде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сөйлеу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этикетінің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нормаларын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ауызекі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қарым-қатынас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ережелерін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сақтау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2.Оқулық,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көркем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ғылыми-көпшілік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кітаптардың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мәтіндерін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дауыстап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үнсіз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оқығанын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түсіну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мазмұны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тақырыбы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мәлімдеменің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мәтіннің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тақырыбын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түсіну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Оқулық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өмірлік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сөйлеу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жағдаяттарын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ескере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отырып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ойларын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ауызша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жазбаша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сөйлеуде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тұжырымдаңыз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Диалогқа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қатысу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басқаларды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тыңдау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түсіну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белгілерге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жауап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беру,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сұрақтар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қою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көзқарасын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білдіру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Жұппен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жасай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отырып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серіктесіңізді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тыңдаңыз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келіссөздер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жүргізіп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ортақ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шешімге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келіңіз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8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Топта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әртүрлі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рөлдерді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мәселені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тапсырманы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бірлесіп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шешуде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ынтымақтасу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1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5962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err="1" smtClean="0">
                <a:solidFill>
                  <a:srgbClr val="002060"/>
                </a:solidFill>
              </a:rPr>
              <a:t>Метапәндік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нәтижелер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бойынш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а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бағалау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парағы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                       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(3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сынып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833885"/>
              </p:ext>
            </p:extLst>
          </p:nvPr>
        </p:nvGraphicFramePr>
        <p:xfrm>
          <a:off x="152399" y="980728"/>
          <a:ext cx="8763000" cy="6303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771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Реттеуші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ӘОӘ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Танымдық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ӘОӘ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Коммуникативті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ӘОӘ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86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Тапсырмаларды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мақсатына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сай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орнын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бетінше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ұйымдастырыңыз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іс-әрекетінің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мақсатын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мұғалімнің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көмегімен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бетінше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анықтаңыз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іс-әрекетіңізді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мақсатпен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байланыстырыңыз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Мұғалімнің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жетекшілігімен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сабақта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сыныптан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жұмыстарда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өмірлік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жағдаяттарда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тапсырмаларды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жоспарын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құру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мәселелерін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шешу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кезіндегі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іс-әрекеттің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әдістері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тәсілдерін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түсіну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Өздігінен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жұмысты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өзара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тексеру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Орындалған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тапсырманың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дұрыстығын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алдыңғы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тапсырмалармен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салыстыру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немесе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әртүрлі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үлгілер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критерийлер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негізінде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бағалау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Тапсырманың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орындалуын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жоспарға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орындалу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шарттарына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белгілі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кезеңдегі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әрекеттер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нәтижесіне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сәйкес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реттеу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Белгілі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үшін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әдебиеттерді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құралдар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жабдықтарды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таңдау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10.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Тапсырмаларды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орындаудағы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табысыңызды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бағалаңыз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Оқулықтардан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ұстанымдарыңызды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табыңыз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анықтау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не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болатынын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болжау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осы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бөлімді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барысында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меңгерген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тапсырмаларды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таңдаңыз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белгілі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менің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айтқым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келіп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тұрғаны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маршрут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парағымен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онымен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тест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тапсырмалары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бетінше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нені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болжайды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қосымша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ақпарат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қажет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болады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таныс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емес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материалды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қажетті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көздерді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таңдаңыз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сөздіктер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арасындағы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ақпарат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ішіндегі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энциклопедиялар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анықтамалықтар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жобалық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іс-шаралар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Ақпаратты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шығарып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алу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әртүрлі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формада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ұсынылған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мәтін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иллюстрациялық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кесте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, диаграмма, диаграмма,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экспонат, макет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т.б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.)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ауызша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ақпаратты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түрлендіру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шартты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модельдер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керісінше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Үлгілерді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өзіңіз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пайдаланыңыз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мәселелерін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шешу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Жұмыстың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нәтижелерін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ұсыну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оның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ішінде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соның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ішінде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АКТ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Талдау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салыстыру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топтастыру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себептілік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байланысын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байланыстырады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жетімді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деңгейде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Аналогияларды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анықтаңыз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оларды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қашан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қолданыңыз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тапсырмаларды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орындау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Талқылауға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белсенді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қатысыңыз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тәрбиелік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тапсырмалар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әртүрлі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ұсынады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тапсырмаларды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орындау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тәсілдері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таңдауды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барынша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негіздеу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әрекет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етудің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тиімді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жолы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k-KZ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Күнделікті өмірде сөйлеу этикетінің нормаларын және ауызекі қарым-қатынас ережелерін сақтау.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k-KZ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Оқулықтардың, көркем және ғылыми-көпшілік кітаптардың мәтіндерін дауыстап және үнсіз оқу, оқығанын түсіну, түсінбегендерін нақтылай отырып, сұрақ қою.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k-KZ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Оқулық және өмірлік сөйлеу жағдаяттарын ескере отырып, өз ойларын ауызша және жазбаша сөйлеуде тұжырымдаңыз.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k-KZ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Диалогқа қатысу; басқаларды тыңдау және түсіну, белгілерге дәл жауап беру, өз көзқарасын білдіру, өз пікірін дәлелдеу қажеттілігін түсіну.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пікіріңізге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сыни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көзқараспен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қарау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көзқарасыңызды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басқаның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көзқарасымен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салыстыру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Топтың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жұмысына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қатысу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соның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ішінде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жобалық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іс-шаралар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кезінде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рөлдерді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бөлу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соңғы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мақсатты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ескере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отырып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бір-бірімен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келіссөздер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жүргізу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Топта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істегенде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өзара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көмек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көрсету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бақылау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50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3327"/>
            <a:ext cx="8077200" cy="778098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нәтижелер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парағы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(4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264762"/>
              </p:ext>
            </p:extLst>
          </p:nvPr>
        </p:nvGraphicFramePr>
        <p:xfrm>
          <a:off x="228600" y="640080"/>
          <a:ext cx="8676456" cy="6012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152"/>
                <a:gridCol w="2892152"/>
                <a:gridCol w="2892152"/>
              </a:tblGrid>
              <a:tr h="442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Реттеуші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ӘОӘ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Танымдық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ӘОӘ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Коммуникативті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ӘОӘ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9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Тапсырманы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бетінше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тұжырымдаңыз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оның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мақсатын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анықтаңыз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тапсырмаларды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жүзеге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үшін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әрекеттеріңізді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жоспарлаңыз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нәтижелерді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болжаңыз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іс-әрекеттің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әдістері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тәсілдерін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мағыналы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таңдаңыз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жұмыстың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орындалу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барысын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реттеңіз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Белгілі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тапсырманы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үшін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әртүрлі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құралдарды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таңдаңыз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анықтамалықтар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АКТ,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құралдар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құрылғылар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3.Нәтижелерді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қорытынды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сатылы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бақылауды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жүзеге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іс-әрекетіңіздің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нәтижесін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бағалаңыз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бағалау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қандай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критерийлер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жүргізілгенін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түсіндіріңіз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Қателер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туралы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дәлелді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сынды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адекватты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түрде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қабылдау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қателермен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істеу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кезінде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оны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ескеру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Өзіңіздің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танымдық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әрекетіңізге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мақсат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қойыңыз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жобалық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іс-әрекет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шеңберінде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оны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сақтаңыз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Оқулықтар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дәптерлеріне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сүйене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отырып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өзіңіздің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сыныптан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жұмысыңызды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жобалық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іс-шаралар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аясында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жоспарлаңыз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Өзіңіздің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мінез-құлқыңызды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үйренген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моральдық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нормалар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этикалық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талаптарға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сәйкес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реттеңіз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Күнделікті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өмірлік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жағдайларға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байланысты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іс-әрекеттеріңізді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жоспарлаңыз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жол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жүру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маршруты,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тағамды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тұтыну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шығындар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т.б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Оқулыққа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бағдарлану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: осы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бөлімді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негізінде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қалыптасатын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дағдыларды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анықтаңыз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білмеу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шеңберін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анықтаңыз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мақсат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қою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негізінде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тапсырмаларды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таңдаңыз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Бейтаныс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материалды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үшін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қандай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қосымша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ақпарат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қажет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болатынын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бетінше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болжаңыз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Әртүрлі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көздерден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сөздіктер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энциклопедиялар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анықтамалықтар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электронды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дискілер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интернет)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алынған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ақпаратты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салыстыру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таңдау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Әртүрлі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заттарды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құбылыстарды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фактілерді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талдау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салыстыру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топтастыру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үлгілерді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орнату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оларды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тапсырмаларды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орындау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кезінде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пайдалану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себеп-салдар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байланысын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орнату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логикалық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пайымдауларды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құру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аналогиялар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салу,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жалпылама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әдістерді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әдіс-тәсілдерді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меңгеру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бетінше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қорытынды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жасау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ақпаратты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өңдеу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түрлендіру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диаграммалар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модельдер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кестелер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гистограммалар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хабарламалар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негізінде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ақпаратты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ұсыну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Күрделі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мәтіндік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жоспар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құрыңыз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Мазмұнды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қысылған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таңдамалы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кеңейтілген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түрде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презентация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түрінде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жеткізе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білу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Сөйлеудің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интерактивті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түрін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меңгеру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2.Оқулықтардың,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басқа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да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көркем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әдебиеттің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мәтіндерін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дауыстап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үнсіз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ғылыми-көпшілік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кітаптар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оқығаныңды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түсін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ойларын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ауызша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оларды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ескере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отырып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жазбаша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сөйлеу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тәрбиелік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өмірлік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әңгіме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жағдайлар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Өзіндік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тұжырым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жасаңыз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пікірі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ұстанымы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орнату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сұрақтар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түсінбеген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жерлерін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анықтау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әңгімелесушінің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мәлімдемесі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пікіріңізді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қорғаңыз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көру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сөйлеу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ережелерін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сақтау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 этикет;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ісіңізді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айтыңыз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фактілермен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көзқарас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қосымша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Ақпарат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Өзіңізге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сын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көзбен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қараңыз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пікір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Қарай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білу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жағдайды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басқа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көзқараспен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қарастырады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Әртүрлі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пікірлерді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ескеру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әртүрлі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үйлестіруге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ұмтылады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жұптық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кезіндегі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позициялар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Келісіңіз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келіңіз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жалпы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шешім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6. Топ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жұмысына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қатысу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жауапкершілікті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бөлу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жұмыстың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бөлігін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жоспарлаңыз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жоспарды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түсіндіру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үшін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сұрақтар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қойыңыз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әрекеттер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үлесіңізді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қосыңыз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жалпы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жоспарды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ескере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отырып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міндеттер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әрекеттер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түпкілікті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мақсат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өзін-өзі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бақылауды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жүзеге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асыру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өзара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бақылау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өзара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көмек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Сөйлеу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сөздерін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адекватты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түрде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қолданыңыз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шешуді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білдіреді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коммуникациялық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тапсырмалар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962"/>
            <a:ext cx="8229600" cy="1143000"/>
          </a:xfrm>
        </p:spPr>
        <p:txBody>
          <a:bodyPr/>
          <a:lstStyle/>
          <a:p>
            <a:r>
              <a:rPr lang="ru-RU" altLang="ru-RU" sz="3200" b="1" dirty="0" err="1">
                <a:solidFill>
                  <a:srgbClr val="002060"/>
                </a:solidFill>
              </a:rPr>
              <a:t>Оқушылар</a:t>
            </a:r>
            <a:r>
              <a:rPr lang="ru-RU" altLang="ru-RU" sz="3200" b="1" dirty="0">
                <a:solidFill>
                  <a:srgbClr val="002060"/>
                </a:solidFill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</a:rPr>
              <a:t>келесідей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  </a:t>
            </a:r>
            <a:r>
              <a:rPr lang="ru-RU" altLang="ru-RU" sz="3200" b="1" dirty="0" err="1" smtClean="0">
                <a:solidFill>
                  <a:srgbClr val="002060"/>
                </a:solidFill>
              </a:rPr>
              <a:t>бағаланады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dirty="0" smtClean="0"/>
              <a:t>а) </a:t>
            </a:r>
            <a:r>
              <a:rPr lang="ru-RU" altLang="ru-RU" i="1" dirty="0" err="1" smtClean="0"/>
              <a:t>Қалыптаспаған</a:t>
            </a:r>
            <a:r>
              <a:rPr lang="ru-RU" altLang="ru-RU" i="1" dirty="0" smtClean="0"/>
              <a:t> </a:t>
            </a:r>
            <a:r>
              <a:rPr lang="ru-RU" altLang="ru-RU" i="1" dirty="0"/>
              <a:t>- </a:t>
            </a:r>
            <a:r>
              <a:rPr lang="ru-RU" altLang="ru-RU" dirty="0" err="1"/>
              <a:t>жетістіктер</a:t>
            </a:r>
            <a:r>
              <a:rPr lang="ru-RU" altLang="ru-RU" dirty="0"/>
              <a:t> </a:t>
            </a:r>
            <a:r>
              <a:rPr lang="ru-RU" altLang="ru-RU" dirty="0" err="1"/>
              <a:t>нәтижелері</a:t>
            </a:r>
            <a:r>
              <a:rPr lang="ru-RU" altLang="ru-RU" dirty="0"/>
              <a:t> </a:t>
            </a:r>
            <a:r>
              <a:rPr lang="ru-RU" altLang="ru-RU" dirty="0" err="1"/>
              <a:t>туралы</a:t>
            </a:r>
            <a:r>
              <a:rPr lang="ru-RU" altLang="ru-RU" dirty="0"/>
              <a:t> </a:t>
            </a:r>
            <a:r>
              <a:rPr lang="ru-RU" altLang="ru-RU" dirty="0" err="1"/>
              <a:t>материалдар</a:t>
            </a:r>
            <a:r>
              <a:rPr lang="ru-RU" altLang="ru-RU" dirty="0"/>
              <a:t> </a:t>
            </a:r>
            <a:r>
              <a:rPr lang="ru-RU" altLang="ru-RU" dirty="0" err="1"/>
              <a:t>жоқ</a:t>
            </a:r>
            <a:endParaRPr lang="ru-RU" altLang="ru-RU" dirty="0"/>
          </a:p>
          <a:p>
            <a:pPr>
              <a:lnSpc>
                <a:spcPct val="90000"/>
              </a:lnSpc>
            </a:pPr>
            <a:r>
              <a:rPr lang="ru-RU" altLang="ru-RU" dirty="0"/>
              <a:t>б) </a:t>
            </a:r>
            <a:r>
              <a:rPr lang="ru-RU" altLang="ru-RU" i="1" dirty="0" err="1"/>
              <a:t>Қалыпты</a:t>
            </a:r>
            <a:r>
              <a:rPr lang="ru-RU" altLang="ru-RU" i="1" dirty="0"/>
              <a:t> </a:t>
            </a:r>
            <a:r>
              <a:rPr lang="ru-RU" altLang="ru-RU" i="1" dirty="0" err="1"/>
              <a:t>түрде</a:t>
            </a:r>
            <a:r>
              <a:rPr lang="ru-RU" altLang="ru-RU" i="1" dirty="0"/>
              <a:t> </a:t>
            </a:r>
            <a:r>
              <a:rPr lang="ru-RU" altLang="ru-RU" i="1" dirty="0" err="1"/>
              <a:t>қалыптасады</a:t>
            </a:r>
            <a:r>
              <a:rPr lang="ru-RU" altLang="ru-RU" i="1" dirty="0"/>
              <a:t> - </a:t>
            </a:r>
            <a:r>
              <a:rPr lang="ru-RU" altLang="ru-RU" dirty="0" err="1"/>
              <a:t>бұл</a:t>
            </a:r>
            <a:r>
              <a:rPr lang="ru-RU" altLang="ru-RU" dirty="0"/>
              <a:t> </a:t>
            </a:r>
            <a:r>
              <a:rPr lang="ru-RU" altLang="ru-RU" dirty="0" err="1"/>
              <a:t>әрекеттер</a:t>
            </a:r>
            <a:r>
              <a:rPr lang="ru-RU" altLang="ru-RU" dirty="0"/>
              <a:t> </a:t>
            </a:r>
            <a:r>
              <a:rPr lang="ru-RU" altLang="ru-RU" dirty="0" err="1"/>
              <a:t>туралы</a:t>
            </a:r>
            <a:r>
              <a:rPr lang="ru-RU" altLang="ru-RU" dirty="0"/>
              <a:t> </a:t>
            </a:r>
            <a:r>
              <a:rPr lang="ru-RU" altLang="ru-RU" dirty="0" err="1"/>
              <a:t>материалдарда</a:t>
            </a:r>
            <a:r>
              <a:rPr lang="ru-RU" altLang="ru-RU" dirty="0"/>
              <a:t> </a:t>
            </a:r>
            <a:r>
              <a:rPr lang="ru-RU" altLang="ru-RU" dirty="0" err="1"/>
              <a:t>студенттің</a:t>
            </a:r>
            <a:r>
              <a:rPr lang="ru-RU" altLang="ru-RU" dirty="0"/>
              <a:t> «</a:t>
            </a:r>
            <a:r>
              <a:rPr lang="ru-RU" altLang="ru-RU" dirty="0" err="1"/>
              <a:t>қалыпты</a:t>
            </a:r>
            <a:r>
              <a:rPr lang="ru-RU" altLang="ru-RU" dirty="0"/>
              <a:t>» / «</a:t>
            </a:r>
            <a:r>
              <a:rPr lang="ru-RU" altLang="ru-RU" dirty="0" err="1"/>
              <a:t>өткен</a:t>
            </a:r>
            <a:r>
              <a:rPr lang="ru-RU" altLang="ru-RU" dirty="0"/>
              <a:t>» </a:t>
            </a:r>
            <a:r>
              <a:rPr lang="ru-RU" altLang="ru-RU" dirty="0" err="1"/>
              <a:t>бағалары</a:t>
            </a:r>
            <a:r>
              <a:rPr lang="ru-RU" altLang="ru-RU" dirty="0"/>
              <a:t> </a:t>
            </a:r>
            <a:r>
              <a:rPr lang="ru-RU" altLang="ru-RU" dirty="0" err="1"/>
              <a:t>айқын</a:t>
            </a:r>
            <a:r>
              <a:rPr lang="ru-RU" altLang="ru-RU" dirty="0"/>
              <a:t> </a:t>
            </a:r>
            <a:r>
              <a:rPr lang="ru-RU" altLang="ru-RU" dirty="0" err="1"/>
              <a:t>басым</a:t>
            </a:r>
            <a:r>
              <a:rPr lang="ru-RU" altLang="ru-RU" dirty="0"/>
              <a:t> </a:t>
            </a:r>
            <a:r>
              <a:rPr lang="ru-RU" altLang="ru-RU" dirty="0" err="1"/>
              <a:t>болады</a:t>
            </a:r>
            <a:r>
              <a:rPr lang="ru-RU" altLang="ru-RU" dirty="0"/>
              <a:t>.</a:t>
            </a:r>
            <a:endParaRPr lang="ru-RU" altLang="ru-RU" dirty="0"/>
          </a:p>
          <a:p>
            <a:pPr>
              <a:lnSpc>
                <a:spcPct val="90000"/>
              </a:lnSpc>
            </a:pPr>
            <a:r>
              <a:rPr lang="ru-RU" altLang="ru-RU" dirty="0"/>
              <a:t>в) </a:t>
            </a:r>
            <a:r>
              <a:rPr lang="ru-RU" altLang="ru-RU" i="1" dirty="0" err="1"/>
              <a:t>Жақсы</a:t>
            </a:r>
            <a:r>
              <a:rPr lang="ru-RU" altLang="ru-RU" i="1" dirty="0"/>
              <a:t> </a:t>
            </a:r>
            <a:r>
              <a:rPr lang="ru-RU" altLang="ru-RU" i="1" dirty="0" err="1"/>
              <a:t>немесе</a:t>
            </a:r>
            <a:r>
              <a:rPr lang="ru-RU" altLang="ru-RU" i="1" dirty="0"/>
              <a:t> </a:t>
            </a:r>
            <a:r>
              <a:rPr lang="ru-RU" altLang="ru-RU" i="1" dirty="0" err="1"/>
              <a:t>өте</a:t>
            </a:r>
            <a:r>
              <a:rPr lang="ru-RU" altLang="ru-RU" i="1" dirty="0"/>
              <a:t> </a:t>
            </a:r>
            <a:r>
              <a:rPr lang="ru-RU" altLang="ru-RU" i="1" dirty="0" err="1"/>
              <a:t>жақсы</a:t>
            </a:r>
            <a:r>
              <a:rPr lang="ru-RU" altLang="ru-RU" i="1" dirty="0"/>
              <a:t> </a:t>
            </a:r>
            <a:r>
              <a:rPr lang="ru-RU" altLang="ru-RU" i="1" dirty="0" err="1"/>
              <a:t>қалыптасады</a:t>
            </a:r>
            <a:r>
              <a:rPr lang="ru-RU" altLang="ru-RU" i="1" dirty="0"/>
              <a:t> </a:t>
            </a:r>
            <a:r>
              <a:rPr lang="ru-RU" altLang="ru-RU" dirty="0"/>
              <a:t>- </a:t>
            </a:r>
            <a:r>
              <a:rPr lang="ru-RU" altLang="ru-RU" dirty="0" err="1"/>
              <a:t>бұл</a:t>
            </a:r>
            <a:r>
              <a:rPr lang="ru-RU" altLang="ru-RU" dirty="0"/>
              <a:t> </a:t>
            </a:r>
            <a:r>
              <a:rPr lang="ru-RU" altLang="ru-RU" dirty="0" err="1"/>
              <a:t>әрекеттер</a:t>
            </a:r>
            <a:r>
              <a:rPr lang="ru-RU" altLang="ru-RU" dirty="0"/>
              <a:t> </a:t>
            </a:r>
            <a:r>
              <a:rPr lang="ru-RU" altLang="ru-RU" dirty="0" err="1"/>
              <a:t>бойынша</a:t>
            </a:r>
            <a:r>
              <a:rPr lang="ru-RU" altLang="ru-RU" dirty="0"/>
              <a:t> </a:t>
            </a:r>
            <a:r>
              <a:rPr lang="ru-RU" altLang="ru-RU" dirty="0" err="1"/>
              <a:t>материалдарда</a:t>
            </a:r>
            <a:r>
              <a:rPr lang="ru-RU" altLang="ru-RU" dirty="0"/>
              <a:t> </a:t>
            </a:r>
            <a:r>
              <a:rPr lang="ru-RU" altLang="ru-RU" dirty="0" err="1"/>
              <a:t>мұғалімнің</a:t>
            </a:r>
            <a:r>
              <a:rPr lang="ru-RU" altLang="ru-RU" dirty="0"/>
              <a:t> «</a:t>
            </a:r>
            <a:r>
              <a:rPr lang="ru-RU" altLang="ru-RU" dirty="0" err="1"/>
              <a:t>жақсы</a:t>
            </a:r>
            <a:r>
              <a:rPr lang="ru-RU" altLang="ru-RU" dirty="0"/>
              <a:t>» </a:t>
            </a:r>
            <a:r>
              <a:rPr lang="ru-RU" altLang="ru-RU" dirty="0" err="1"/>
              <a:t>және</a:t>
            </a:r>
            <a:r>
              <a:rPr lang="ru-RU" altLang="ru-RU" dirty="0"/>
              <a:t> «</a:t>
            </a:r>
            <a:r>
              <a:rPr lang="ru-RU" altLang="ru-RU" dirty="0" err="1"/>
              <a:t>өте</a:t>
            </a:r>
            <a:r>
              <a:rPr lang="ru-RU" altLang="ru-RU" dirty="0"/>
              <a:t> </a:t>
            </a:r>
            <a:r>
              <a:rPr lang="ru-RU" altLang="ru-RU" dirty="0" err="1"/>
              <a:t>жақсы</a:t>
            </a:r>
            <a:r>
              <a:rPr lang="ru-RU" altLang="ru-RU" dirty="0"/>
              <a:t>» </a:t>
            </a:r>
            <a:r>
              <a:rPr lang="ru-RU" altLang="ru-RU" dirty="0" err="1"/>
              <a:t>деген</a:t>
            </a:r>
            <a:r>
              <a:rPr lang="ru-RU" altLang="ru-RU" dirty="0"/>
              <a:t> </a:t>
            </a:r>
            <a:r>
              <a:rPr lang="ru-RU" altLang="ru-RU" dirty="0" err="1"/>
              <a:t>бағалары</a:t>
            </a:r>
            <a:r>
              <a:rPr lang="ru-RU" altLang="ru-RU" dirty="0"/>
              <a:t> </a:t>
            </a:r>
            <a:r>
              <a:rPr lang="ru-RU" altLang="ru-RU" dirty="0" err="1"/>
              <a:t>басым</a:t>
            </a:r>
            <a:r>
              <a:rPr lang="ru-RU" alt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7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Бақылау сұрақтары:</a:t>
            </a:r>
            <a:endParaRPr lang="tr-TR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1. Метапәндік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нәтижелерді диагнстикалау жолдары?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1-4 сыныптар бойынша қалыптасатын м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етапәндік нәтижелерді ата.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8442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Қажетті әдебиеттер:</a:t>
            </a:r>
            <a:endParaRPr lang="tr-TR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 algn="just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Zhumabayeva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Z.,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Uaisova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G.,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Zhumabaeva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A.,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Uaidullakyzy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E.,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Karimova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R.,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Hamza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G.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Issues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kazakh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elementary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classes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meta-subject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approach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Cypriot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Journal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Educational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Sciences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Elsеvier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Skopus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– 2019. –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14,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issue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1. – Р. 158-170.</a:t>
            </a:r>
          </a:p>
          <a:p>
            <a:pPr marL="0" lvl="0" indent="0" algn="just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2.	Лебедева О. Оценка результатов школьного образования при переходе ЕГЭ // Народное образование. – 2008. </a:t>
            </a:r>
            <a:r>
              <a:rPr lang="tr-TR" sz="3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tr-TR" sz="3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C. 18.</a:t>
            </a:r>
          </a:p>
          <a:p>
            <a:pPr marL="0" lvl="0" indent="0" algn="just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3.	Позднякова Е.П. Развитие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компетенций у младших школьников посредством интерактивных технологий. </a:t>
            </a:r>
            <a:r>
              <a:rPr lang="tr-TR" sz="3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Челябинск, 2010. - 24 с.</a:t>
            </a:r>
          </a:p>
          <a:p>
            <a:pPr marL="0" lvl="0" indent="0" algn="just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Телеушин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Т.А. Формирование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образовательных результатов обучающихся начальной школы во внеурочной проектной деятельности. </a:t>
            </a:r>
            <a:r>
              <a:rPr lang="tr-TR" sz="3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Красноярск, 2018. - 100 с. </a:t>
            </a:r>
          </a:p>
          <a:p>
            <a:pPr marL="0" lvl="0" indent="0" algn="just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5.	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Гормакова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В.В. Формирование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умений младших школьников в исследовательской деятельности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3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Кемерово, 2019. - 200 с. </a:t>
            </a:r>
          </a:p>
          <a:p>
            <a:pPr marL="0" lvl="0" indent="0" algn="just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6.	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Сизова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Е.В. Педагогические особенности подготовки будущих учителей биологии к работе по формированию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результатов обучающихся основной школы средствами смыслового чтения. </a:t>
            </a:r>
            <a:r>
              <a:rPr lang="tr-TR" sz="3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Ставрополь, 2019. - 180 с.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745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Дәріс жоспары:</a:t>
            </a:r>
            <a:endParaRPr lang="tr-TR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нәтижелерді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объектісі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нәтижелерді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диагностикалау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184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0163"/>
            <a:ext cx="915035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Тақырыпқа ену сұрақтары: </a:t>
            </a:r>
            <a:endParaRPr lang="tr-T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1.Метапәндік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нәтижелерді бағалау қалай жүзеге асады?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420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6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5800"/>
            <a:ext cx="7931224" cy="57881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нәтижелері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пәндер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игерілген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процесінде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өмірлік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жағдайларда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мәселелерді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шешуде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қолданылатын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әдістері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нәтижелер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әмбебап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әдістерді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танымдық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tr-TR" alt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altLang="ru-RU" sz="2800" dirty="0" smtClean="0"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;    </a:t>
            </a:r>
          </a:p>
          <a:p>
            <a:pPr>
              <a:lnSpc>
                <a:spcPct val="80000"/>
              </a:lnSpc>
            </a:pPr>
            <a:r>
              <a:rPr lang="kk-KZ" altLang="ru-RU" sz="2800" dirty="0" smtClean="0">
                <a:latin typeface="Times New Roman" pitchFamily="18" charset="0"/>
                <a:cs typeface="Times New Roman" pitchFamily="18" charset="0"/>
              </a:rPr>
              <a:t> коммуникативті іс</a:t>
            </a:r>
            <a:r>
              <a:rPr lang="tr-TR" alt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altLang="ru-RU" sz="2800" dirty="0" smtClean="0"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реттеуші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tr-TR" alt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altLang="ru-RU" sz="2800" dirty="0" smtClean="0"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жоспарлау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түзету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6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274439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685800"/>
            <a:ext cx="4340352" cy="59046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altLang="ru-RU" sz="2600" b="1" dirty="0" err="1" smtClean="0"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b="1" dirty="0" err="1" smtClean="0">
                <a:latin typeface="Times New Roman" pitchFamily="18" charset="0"/>
                <a:cs typeface="Times New Roman" pitchFamily="18" charset="0"/>
              </a:rPr>
              <a:t>нәтижелерді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b="1" dirty="0" err="1" smtClean="0">
                <a:latin typeface="Times New Roman" pitchFamily="18" charset="0"/>
                <a:cs typeface="Times New Roman" pitchFamily="18" charset="0"/>
              </a:rPr>
              <a:t>бағалаудың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b="1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b="1" dirty="0" err="1" smtClean="0">
                <a:latin typeface="Times New Roman" pitchFamily="18" charset="0"/>
                <a:cs typeface="Times New Roman" pitchFamily="18" charset="0"/>
              </a:rPr>
              <a:t>объектісі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міндеттерін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қабылдау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қабілеті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практикалық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тапсырманы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танымдық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міндетке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дербес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түрлендіру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іс-әрекеттерін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қателіктердің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сипатын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орындалуына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түзетулер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оқытуда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бастамашылық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дербестік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қабілеті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ақпараттық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іздеуді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бөлуді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қабілеті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көздерінен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мәселелерін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шешуде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мұғаліммен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құрдастарымен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ынтымақтаса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іс-әрекеттерінің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нәтижелері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жауапкершілікті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мойнына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6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b="1" i="1" dirty="0" err="1" smtClean="0">
                <a:solidFill>
                  <a:srgbClr val="002060"/>
                </a:solidFill>
              </a:rPr>
              <a:t>Метапәндік</a:t>
            </a:r>
            <a:r>
              <a:rPr lang="ru-RU" altLang="ru-RU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b="1" i="1" dirty="0" err="1" smtClean="0">
                <a:solidFill>
                  <a:srgbClr val="002060"/>
                </a:solidFill>
              </a:rPr>
              <a:t>нәтижелер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fontAlgn="base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сатысында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нәтижелерді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бағалаудың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мазмұны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қабілетіне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негізделген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нәтижелерді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ізденістік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сипаттағы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міндеттерді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шешу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дизайны,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жұмыстары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пәнаралық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негіздегі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жұмыстар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дағдыларының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қалыптасуына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мониторинг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рәсімдер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жүргізіледі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әрекеттің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әмбебап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тәсілдерін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пәндері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игереді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процесінің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шеңберінде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өмірлік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жағдайларда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проблемаларды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шешуде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қолданады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/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нәтижелерді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объектісі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ru-RU" altLang="ru-RU" sz="2400" b="1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реттеуші</a:t>
            </a:r>
            <a:r>
              <a:rPr lang="ru-RU" altLang="ru-RU" sz="2400" b="1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компоненттерін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мотиві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болжамы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құралдары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бақылауы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бағалауы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ескере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оқу-танымдық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іс-әрекетті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құру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қабілеті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alt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ru-RU" altLang="ru-RU" sz="24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коммуникативтік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коммуникативтік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қызметті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қабілеті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оқудан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жағдайларда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ойды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ауызша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жазбаша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ресімдеу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ru-RU" altLang="ru-RU" sz="2400" b="1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танымдық</a:t>
            </a:r>
            <a:r>
              <a:rPr lang="ru-RU" altLang="ru-RU" sz="2400" b="1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материалын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іздеудің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тәуелсіз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процесін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құру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формадан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екіншісіне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түрлендіру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жүйелеу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салыстыру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топтастыру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u="sng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операциялары</a:t>
            </a:r>
            <a:r>
              <a:rPr lang="ru-RU" altLang="ru-RU" sz="2400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нәтижелерді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диагностикалау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әдістері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жобалау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тестілеу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нысандары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жеке,топтық,фронтальды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формалар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ауызша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жазбаша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сауалнама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80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нәтижелерді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процедуралар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жүргізілуі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диагностические задачи</a:t>
            </a:r>
            <a:endParaRPr lang="ru-RU" altLang="ru-RU" sz="1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ru-RU" altLang="ru-RU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Левая и   правая стороны» </a:t>
            </a:r>
            <a:r>
              <a:rPr lang="ru-RU" altLang="ru-RU" sz="18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(Пиаже, 1997).</a:t>
            </a:r>
            <a:endParaRPr lang="ru-RU" altLang="ru-RU" sz="1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ru-RU" altLang="ru-RU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«Рукавички» </a:t>
            </a:r>
            <a:r>
              <a:rPr lang="ru-RU" altLang="ru-RU" sz="18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(Г.А. </a:t>
            </a:r>
            <a:r>
              <a:rPr lang="ru-RU" altLang="ru-RU" sz="1800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Цукерман</a:t>
            </a:r>
            <a:r>
              <a:rPr lang="ru-RU" altLang="ru-RU" sz="18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,)</a:t>
            </a:r>
            <a:endParaRPr lang="ru-RU" altLang="ru-RU" sz="1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ru-RU" altLang="ru-RU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«Кто прав?» </a:t>
            </a:r>
            <a:r>
              <a:rPr lang="ru-RU" altLang="ru-RU" sz="1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Цукерман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Г.А. и др.,</a:t>
            </a:r>
            <a:endParaRPr lang="ru-RU" altLang="ru-RU" sz="1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ru-RU" altLang="ru-RU" sz="18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«Братья и сестры» (Пиаже, 1997).</a:t>
            </a:r>
            <a:endParaRPr lang="ru-RU" altLang="ru-RU" sz="1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ru-RU" altLang="ru-RU" sz="18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«Ваза с яблоками» (модифицированная проба </a:t>
            </a:r>
            <a:r>
              <a:rPr lang="ru-RU" altLang="ru-RU" sz="1800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Ж.Пиаже</a:t>
            </a:r>
            <a:r>
              <a:rPr lang="ru-RU" altLang="ru-RU" sz="18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altLang="ru-RU" sz="1800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Флейвелл</a:t>
            </a:r>
            <a:r>
              <a:rPr lang="ru-RU" altLang="ru-RU" sz="18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1967).</a:t>
            </a:r>
            <a:endParaRPr lang="ru-RU" altLang="ru-RU" sz="1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ru-RU" altLang="ru-RU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«Совместная сортировка» (</a:t>
            </a:r>
            <a:r>
              <a:rPr lang="ru-RU" altLang="ru-RU" sz="1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Бурменская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2007)</a:t>
            </a:r>
            <a:endParaRPr lang="ru-RU" altLang="ru-RU" sz="1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ru-RU" altLang="ru-RU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«Узор под диктовку» (</a:t>
            </a:r>
            <a:r>
              <a:rPr lang="ru-RU" altLang="ru-RU" sz="1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Цукерман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др., 1992).</a:t>
            </a:r>
            <a:endParaRPr lang="ru-RU" altLang="ru-RU" sz="1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ru-RU" altLang="ru-RU" sz="1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«Дорога к дому»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endParaRPr lang="ru-RU" altLang="ru-RU" sz="1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пәндер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тапсырмалары</a:t>
            </a:r>
            <a:endParaRPr lang="ru-RU" altLang="ru-RU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пәнаралық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негіздегі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тапсырмалар</a:t>
            </a:r>
            <a:endParaRPr lang="ru-RU" altLang="ru-RU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1869</Words>
  <Application>Microsoft Office PowerPoint</Application>
  <PresentationFormat>Экран (4:3)</PresentationFormat>
  <Paragraphs>171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Пән: Бастауыш білім берудегі метапәндік тәсілдеме  Дәріс тақырыбы:  Метапәндік нәтижелерді құрастыру және бағалау технологиясы</vt:lpstr>
      <vt:lpstr>Дәріс жоспары:</vt:lpstr>
      <vt:lpstr>Тақырыпқа ену сұрақтары: </vt:lpstr>
      <vt:lpstr>Презентация PowerPoint</vt:lpstr>
      <vt:lpstr>Презентация PowerPoint</vt:lpstr>
      <vt:lpstr>Метапәндік нәтижелер</vt:lpstr>
      <vt:lpstr> Метапәндік нәтижелерді бағалау объектісі</vt:lpstr>
      <vt:lpstr>Метапәндік нәтижелерді диагностикалау үшін қолданылады:</vt:lpstr>
      <vt:lpstr>Метапәндік нәтижелерді бағалау әртүрлі процедуралар барысында жүргізілуі мүмкін:</vt:lpstr>
      <vt:lpstr>Метапәндік нәтижелер бойынша бағалау парағы  (1 сынып)</vt:lpstr>
      <vt:lpstr>Метапәндік нәтижелер бойынша бағалау парағы (2 сынып)</vt:lpstr>
      <vt:lpstr>Метапәндік нәтижелер бойынша бағалау парағы                          (3 сынып)</vt:lpstr>
      <vt:lpstr>Метапәндік нәтижелер бойынша бағалау парағы (4 сынып)</vt:lpstr>
      <vt:lpstr>Оқушылар келесідей  бағаланады:</vt:lpstr>
      <vt:lpstr>Бақылау сұрақтары:</vt:lpstr>
      <vt:lpstr>Қажетті әдебиеттер: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составления и оценивания метапредметных результатов</dc:title>
  <dc:creator>Администратор</dc:creator>
  <cp:lastModifiedBy>Жазира</cp:lastModifiedBy>
  <cp:revision>30</cp:revision>
  <dcterms:created xsi:type="dcterms:W3CDTF">2015-03-29T12:52:56Z</dcterms:created>
  <dcterms:modified xsi:type="dcterms:W3CDTF">2023-11-04T13:35:53Z</dcterms:modified>
</cp:coreProperties>
</file>